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  <p:embeddedFont>
      <p:font typeface="Ubuntu Mon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747775"/>
          </p15:clr>
        </p15:guide>
        <p15:guide id="2" pos="1440">
          <p15:clr>
            <a:srgbClr val="747775"/>
          </p15:clr>
        </p15:guide>
        <p15:guide id="3" orient="horz" pos="288">
          <p15:clr>
            <a:srgbClr val="747775"/>
          </p15:clr>
        </p15:guide>
        <p15:guide id="4" pos="5688">
          <p15:clr>
            <a:srgbClr val="747775"/>
          </p15:clr>
        </p15:guide>
        <p15:guide id="5" orient="horz" pos="542">
          <p15:clr>
            <a:srgbClr val="747775"/>
          </p15:clr>
        </p15:guide>
        <p15:guide id="6" pos="154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1440"/>
        <p:guide pos="288" orient="horz"/>
        <p:guide pos="5688"/>
        <p:guide pos="542" orient="horz"/>
        <p:guide pos="154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42" Type="http://schemas.openxmlformats.org/officeDocument/2006/relationships/font" Target="fonts/UbuntuMono-bold.fntdata"/><Relationship Id="rId41" Type="http://schemas.openxmlformats.org/officeDocument/2006/relationships/font" Target="fonts/UbuntuMono-regular.fntdata"/><Relationship Id="rId22" Type="http://schemas.openxmlformats.org/officeDocument/2006/relationships/slide" Target="slides/slide17.xml"/><Relationship Id="rId44" Type="http://schemas.openxmlformats.org/officeDocument/2006/relationships/font" Target="fonts/UbuntuMono-boldItalic.fntdata"/><Relationship Id="rId21" Type="http://schemas.openxmlformats.org/officeDocument/2006/relationships/slide" Target="slides/slide16.xml"/><Relationship Id="rId43" Type="http://schemas.openxmlformats.org/officeDocument/2006/relationships/font" Target="fonts/UbuntuMono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italic.fntdata"/><Relationship Id="rId12" Type="http://schemas.openxmlformats.org/officeDocument/2006/relationships/slide" Target="slides/slide7.xml"/><Relationship Id="rId34" Type="http://schemas.openxmlformats.org/officeDocument/2006/relationships/font" Target="fonts/Raleway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956b76d0fd_4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956b76d0fd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956b76d0fd_4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956b76d0fd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c7933b364_1_10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ac7933b364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956b76d0fd_4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956b76d0fd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956e4bf363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956e4bf36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956e4bf363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956e4bf36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956e4bf363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956e4bf36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956e4bf363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956e4bf36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956e4bf363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956e4bf36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cbde6785b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cbde6785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ab80cd3223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ab80cd322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956e4bf363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956e4bf36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956e4bf363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956e4bf36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956e4bf363_0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956e4bf36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956e4bf363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956e4bf36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956e4bf363_0_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956e4bf36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956e4bf363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956e4bf3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956e4bf363_0_7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956e4bf36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956e4bf363_0_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956e4bf36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956b76d0fd_2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956b76d0fd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956b76d0fd_2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956b76d0fd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956b76d0fd_4_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956b76d0fd_4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956b76d0fd_2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956b76d0fd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956b76d0fd_2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956b76d0fd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b6b6571f9_1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b6b6571f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b80cd3223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ab80cd322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H-Layout" type="title">
  <p:cSld name="TITLE">
    <p:bg>
      <p:bgPr>
        <a:solidFill>
          <a:srgbClr val="F3F3F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-14614" y="27839"/>
            <a:ext cx="9157800" cy="0"/>
          </a:xfrm>
          <a:prstGeom prst="straightConnector1">
            <a:avLst/>
          </a:prstGeom>
          <a:noFill/>
          <a:ln cap="flat" cmpd="sng" w="28575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" name="Google Shape;14;p2"/>
          <p:cNvSpPr/>
          <p:nvPr/>
        </p:nvSpPr>
        <p:spPr>
          <a:xfrm>
            <a:off x="0" y="4565050"/>
            <a:ext cx="9144000" cy="578400"/>
          </a:xfrm>
          <a:prstGeom prst="rect">
            <a:avLst/>
          </a:prstGeom>
          <a:solidFill>
            <a:srgbClr val="8520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" name="Google Shape;15;p2"/>
          <p:cNvSpPr txBox="1"/>
          <p:nvPr>
            <p:ph idx="2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6" name="Google Shape;16;p2"/>
          <p:cNvCxnSpPr/>
          <p:nvPr/>
        </p:nvCxnSpPr>
        <p:spPr>
          <a:xfrm>
            <a:off x="-14614" y="82815"/>
            <a:ext cx="9157800" cy="0"/>
          </a:xfrm>
          <a:prstGeom prst="straightConnector1">
            <a:avLst/>
          </a:prstGeom>
          <a:noFill/>
          <a:ln cap="flat" cmpd="sng" w="28575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Google Shape;17;p2"/>
          <p:cNvSpPr txBox="1"/>
          <p:nvPr/>
        </p:nvSpPr>
        <p:spPr>
          <a:xfrm>
            <a:off x="457202" y="4596959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code4lib-2026 -- “the wonders of _uv_”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6" name="Google Shape;76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Google Shape;22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1" name="Google Shape;51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8" name="Google Shape;58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" name="Google Shape;64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5" name="Google Shape;65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hyperlink" Target="https://github.com/Brown-University-Library/code_update_script/blob/main/uv_tomlized_code_update_script_CALLEE.sh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simonwillison.net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hyperlink" Target="https://github.com/Brown-University-Library/bdr_uploader_hub_project/blob/main/pyproject.to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st.github.com/birkin/8c10e338f266555e53ac2f3a496e4153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birkin/utilities-project/blob/main/random_id_maker.py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brown-university-library.github.io/bdr-api-tools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hyperlink" Target="https://github.com/Brown-University-Library/bdr-api-tools" TargetMode="External"/><Relationship Id="rId5" Type="http://schemas.openxmlformats.org/officeDocument/2006/relationships/hyperlink" Target="https://brown-university-library.github.io/bdr-api-tools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Relationship Id="rId4" Type="http://schemas.openxmlformats.org/officeDocument/2006/relationships/hyperlink" Target="https://brown-university-library.github.io/bdr-api-tools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github.com/birkin/code4lib_2026_uv_tal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hyperlink" Target="https://github.com/Brown-University-Library/bdr_uploader_hub_project/blob/main/pyproject.to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ctrTitle"/>
          </p:nvPr>
        </p:nvSpPr>
        <p:spPr>
          <a:xfrm>
            <a:off x="729450" y="1159164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/>
              <a:t>Happy devs and patrons: </a:t>
            </a:r>
            <a:br>
              <a:rPr lang="en"/>
            </a:br>
            <a:r>
              <a:rPr lang="en"/>
              <a:t>the wonders of "uv"</a:t>
            </a:r>
            <a:endParaRPr/>
          </a:p>
        </p:txBody>
      </p:sp>
      <p:sp>
        <p:nvSpPr>
          <p:cNvPr id="92" name="Google Shape;92;p14"/>
          <p:cNvSpPr txBox="1"/>
          <p:nvPr>
            <p:ph idx="2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Birkin James Diana  /  Brown University Library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run_tests.py attempt</a:t>
            </a:r>
            <a:endParaRPr sz="2600"/>
          </a:p>
        </p:txBody>
      </p:sp>
      <p:sp>
        <p:nvSpPr>
          <p:cNvPr id="148" name="Google Shape;148;p23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./run_tests.py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Found 25 test(s).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Creating test database for alias 'default'...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System check identified no issues (0 silenced).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.........................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----------------------------------------------------------------------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Ran 25 tests in 0.710s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OK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ws github code with a `cd ...` command and a `uv sync...` command highlighted." id="153" name="Google Shape;153;p24" title="deploy_script.png"/>
          <p:cNvPicPr preferRelativeResize="0"/>
          <p:nvPr/>
        </p:nvPicPr>
        <p:blipFill rotWithShape="1">
          <a:blip r:embed="rId3">
            <a:alphaModFix/>
          </a:blip>
          <a:srcRect b="12924" l="0" r="0" t="12924"/>
          <a:stretch/>
        </p:blipFill>
        <p:spPr>
          <a:xfrm>
            <a:off x="2454874" y="228600"/>
            <a:ext cx="6536724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4" name="Google Shape;154;p24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deploy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script</a:t>
            </a:r>
            <a:endParaRPr sz="2600"/>
          </a:p>
        </p:txBody>
      </p:sp>
      <p:sp>
        <p:nvSpPr>
          <p:cNvPr id="155" name="Google Shape;155;p24"/>
          <p:cNvSpPr txBox="1"/>
          <p:nvPr>
            <p:ph idx="2" type="subTitle"/>
          </p:nvPr>
        </p:nvSpPr>
        <p:spPr>
          <a:xfrm>
            <a:off x="457200" y="1219200"/>
            <a:ext cx="7960500" cy="14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 venv-deploy...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becomes simply a code-deploy</a:t>
            </a:r>
            <a:endParaRPr sz="2600"/>
          </a:p>
        </p:txBody>
      </p:sp>
      <p:sp>
        <p:nvSpPr>
          <p:cNvPr id="161" name="Google Shape;161;p25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5"/>
          <p:cNvSpPr txBox="1"/>
          <p:nvPr>
            <p:ph idx="2" type="subTitle"/>
          </p:nvPr>
        </p:nvSpPr>
        <p:spPr>
          <a:xfrm>
            <a:off x="457200" y="19050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much becomes easier...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experimenting or testing new versions of python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experimenting or testing new versions of python-packages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switching back and forth between branches that require different venvs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PIVOT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uv joy for colleagues and end-users</a:t>
            </a:r>
            <a:endParaRPr sz="2600"/>
          </a:p>
        </p:txBody>
      </p:sp>
      <p:sp>
        <p:nvSpPr>
          <p:cNvPr id="168" name="Google Shape;168;p26"/>
          <p:cNvSpPr txBox="1"/>
          <p:nvPr>
            <p:ph idx="2" type="subTitle"/>
          </p:nvPr>
        </p:nvSpPr>
        <p:spPr>
          <a:xfrm>
            <a:off x="457200" y="2117100"/>
            <a:ext cx="7960500" cy="19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_does_ require end-users to install </a:t>
            </a:r>
            <a:r>
              <a:rPr b="1" i="1" lang="en"/>
              <a:t>uv</a:t>
            </a:r>
            <a:endParaRPr b="1" i="1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/>
              <a:t>(credit to </a:t>
            </a:r>
            <a:r>
              <a:rPr i="1"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Simon Willison</a:t>
            </a:r>
            <a:r>
              <a:rPr i="1" lang="en"/>
              <a:t> for parts of this!)</a:t>
            </a:r>
            <a:endParaRPr i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scenarios...</a:t>
            </a:r>
            <a:r>
              <a:rPr lang="en" sz="2600"/>
              <a:t> </a:t>
            </a:r>
            <a:endParaRPr sz="2600"/>
          </a:p>
        </p:txBody>
      </p:sp>
      <p:sp>
        <p:nvSpPr>
          <p:cNvPr id="174" name="Google Shape;174;p27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software boot-camps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library-sponsored hackathons/un-conferences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Center-for-Digital-Scholarship colleague trainings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text-mining</a:t>
            </a:r>
            <a:endParaRPr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natural-language-processing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library GIS trainings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github code with inline-script-metadata highlighted." id="180" name="Google Shape;180;p28" title="api_example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1" name="Google Shape;181;p28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API-workshop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output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187" name="Google Shape;187;p29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./api_example_01.py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Primary Title: Abe Lincoln as a babe, as a boy and youth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(ism) -- intro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193" name="Google Shape;193;p30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/// script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requires-python = "&gt;=3.12, &lt;3.13"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dependencies = [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    "httpx==0.28.1",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]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///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not </a:t>
            </a:r>
            <a:r>
              <a:rPr b="1" i="1" lang="en"/>
              <a:t>uv</a:t>
            </a:r>
            <a:r>
              <a:rPr lang="en"/>
              <a:t>-specific -- an official python specification (PEP-723)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ism-intro -- need envar secrets?</a:t>
            </a:r>
            <a:r>
              <a:rPr lang="en" sz="2600"/>
              <a:t> </a:t>
            </a:r>
            <a:endParaRPr sz="2600"/>
          </a:p>
        </p:txBody>
      </p:sp>
      <p:sp>
        <p:nvSpPr>
          <p:cNvPr id="199" name="Google Shape;199;p31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problem!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--env-file "/path/to/secret_stuff.txt" ./api_example_02.py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...where "secret_stuff.txt" contains: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API_KEY="whatever"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FOO="bar"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ism-intro --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inline-script-metadata vs pyproject.toml?</a:t>
            </a:r>
            <a:r>
              <a:rPr lang="en" sz="2600"/>
              <a:t> </a:t>
            </a:r>
            <a:endParaRPr sz="2600"/>
          </a:p>
        </p:txBody>
      </p:sp>
      <p:sp>
        <p:nvSpPr>
          <p:cNvPr id="205" name="Google Shape;205;p32"/>
          <p:cNvSpPr txBox="1"/>
          <p:nvPr>
            <p:ph idx="2" type="subTitle"/>
          </p:nvPr>
        </p:nvSpPr>
        <p:spPr>
          <a:xfrm>
            <a:off x="457200" y="1862350"/>
            <a:ext cx="79605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Roughly...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pyproject.toml for coding projects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inline-script-metadata for single-file scripts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uv...</a:t>
            </a:r>
            <a:endParaRPr sz="2600"/>
          </a:p>
        </p:txBody>
      </p:sp>
      <p:sp>
        <p:nvSpPr>
          <p:cNvPr id="98" name="Google Shape;98;p15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python package-manager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tool for managing python environments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gists... </a:t>
            </a:r>
            <a:endParaRPr sz="2600"/>
          </a:p>
        </p:txBody>
      </p:sp>
      <p:sp>
        <p:nvSpPr>
          <p:cNvPr id="211" name="Google Shape;211;p33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uv run "</a:t>
            </a:r>
            <a:r>
              <a:rPr lang="en" u="sng">
                <a:solidFill>
                  <a:schemeClr val="hlink"/>
                </a:solidFill>
                <a:latin typeface="Ubuntu Mono"/>
                <a:ea typeface="Ubuntu Mono"/>
                <a:cs typeface="Ubuntu Mono"/>
                <a:sym typeface="Ubuntu Mono"/>
                <a:hlinkClick r:id="rId3"/>
              </a:rPr>
              <a:t>https://gist.github.com/birkin/8c10e338f266555e53ac2f3a496e4153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Primary Title: Abe Lincoln as a babe, as a boy and youth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yes, you can run </a:t>
            </a:r>
            <a:r>
              <a:rPr b="1" lang="en"/>
              <a:t>remote</a:t>
            </a:r>
            <a:r>
              <a:rPr lang="en"/>
              <a:t>-code, locally, with no explicit venv!</a:t>
            </a:r>
            <a:endParaRPr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(only run </a:t>
            </a:r>
            <a:r>
              <a:rPr b="1" lang="en"/>
              <a:t>trusted</a:t>
            </a:r>
            <a:r>
              <a:rPr lang="en"/>
              <a:t> code!)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facilitates colleagues sharing resources with end-users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github-repo... </a:t>
            </a:r>
            <a:endParaRPr sz="2600"/>
          </a:p>
        </p:txBody>
      </p:sp>
      <p:sp>
        <p:nvSpPr>
          <p:cNvPr id="217" name="Google Shape;217;p34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gist urls work, but they're not semantically useful</a:t>
            </a:r>
            <a:endParaRPr sz="1620"/>
          </a:p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b="1" i="1" lang="en" sz="1620"/>
              <a:t>uv</a:t>
            </a:r>
            <a:r>
              <a:rPr lang="en" sz="1620"/>
              <a:t> running github-repo scripts?</a:t>
            </a:r>
            <a:endParaRPr sz="1620"/>
          </a:p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possible, but not ideal; a </a:t>
            </a:r>
            <a:r>
              <a:rPr lang="en" sz="1620" u="sng">
                <a:solidFill>
                  <a:schemeClr val="hlink"/>
                </a:solidFill>
                <a:hlinkClick r:id="rId3"/>
              </a:rPr>
              <a:t>utilities-repo example</a:t>
            </a:r>
            <a:r>
              <a:rPr lang="en" sz="1620"/>
              <a:t>:</a:t>
            </a:r>
            <a:endParaRPr sz="162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i="1" lang="en" sz="1620"/>
              <a:t>(all one line)</a:t>
            </a:r>
            <a:endParaRPr i="1" sz="162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% uv run "https://raw.githubusercontent.com/birkin/utilities-project/refs/heads/main/random_id_maker.py" --length 20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UxJmwDkHbaeRnNXTkyWH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github.io-pages... </a:t>
            </a:r>
            <a:endParaRPr sz="2600"/>
          </a:p>
        </p:txBody>
      </p:sp>
      <p:sp>
        <p:nvSpPr>
          <p:cNvPr id="223" name="Google Shape;223;p35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the ideal for training materials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nice website -- </a:t>
            </a:r>
            <a:r>
              <a:rPr lang="en" sz="1620" u="sng">
                <a:solidFill>
                  <a:schemeClr val="hlink"/>
                </a:solidFill>
                <a:hlinkClick r:id="rId3"/>
              </a:rPr>
              <a:t>bdr-api-tools example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easily updatable via "index.md" markdown</a:t>
            </a:r>
            <a:endParaRPr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part of a github.io pages website." id="229" name="Google Shape;229;p36" title="bdr_api_tools.png"/>
          <p:cNvPicPr preferRelativeResize="0"/>
          <p:nvPr/>
        </p:nvPicPr>
        <p:blipFill rotWithShape="1">
          <a:blip r:embed="rId3">
            <a:alphaModFix/>
          </a:blip>
          <a:srcRect b="1821" l="0" r="0" t="1821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30" name="Google Shape;230;p36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github.io-pages: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bdr-api-tools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repo-link</a:t>
            </a:r>
            <a:r>
              <a:rPr lang="en"/>
              <a:t>) 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5"/>
              </a:rPr>
              <a:t>github.io link</a:t>
            </a:r>
            <a:r>
              <a:rPr lang="en"/>
              <a:t>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repo-url to nice github.io url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236" name="Google Shape;236;p37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/>
              <a:t>(one-time set-up)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add an "index.md" file (that'll become your landing-page html)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a single   </a:t>
            </a:r>
            <a:r>
              <a:rPr b="1" lang="en" sz="1620">
                <a:latin typeface="Ubuntu Mono"/>
                <a:ea typeface="Ubuntu Mono"/>
                <a:cs typeface="Ubuntu Mono"/>
                <a:sym typeface="Ubuntu Mono"/>
              </a:rPr>
              <a:t>Settings--&gt;Pages--&gt;Branch</a:t>
            </a:r>
            <a:r>
              <a:rPr lang="en" sz="1620"/>
              <a:t>   ("/main") config</a:t>
            </a:r>
            <a:endParaRPr sz="1620"/>
          </a:p>
          <a:p>
            <a:pPr indent="-33147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click "Save"</a:t>
            </a:r>
            <a:endParaRPr sz="162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“</a:t>
            </a:r>
            <a:r>
              <a:rPr b="1" i="1" lang="en" sz="1620"/>
              <a:t>Your site is live at https://brown-university-library.github.io/bdr-api-tools/”</a:t>
            </a:r>
            <a:endParaRPr b="1" i="1"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another part of a github.io pages website." id="242" name="Google Shape;242;p38" title="calc_collection_size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43" name="Google Shape;243;p38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github.io-pages: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bdr-api-tools</a:t>
            </a: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github.io link</a:t>
            </a:r>
            <a:r>
              <a:rPr lang="en"/>
              <a:t>)</a:t>
            </a:r>
            <a:br>
              <a:rPr lang="en"/>
            </a:br>
            <a:r>
              <a:rPr lang="en"/>
              <a:t>(lower down)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nice script urls... </a:t>
            </a:r>
            <a:endParaRPr sz="2600"/>
          </a:p>
        </p:txBody>
      </p:sp>
      <p:sp>
        <p:nvSpPr>
          <p:cNvPr id="249" name="Google Shape;249;p39"/>
          <p:cNvSpPr txBox="1"/>
          <p:nvPr>
            <p:ph idx="2" type="subTitle"/>
          </p:nvPr>
        </p:nvSpPr>
        <p:spPr>
          <a:xfrm>
            <a:off x="457200" y="1219200"/>
            <a:ext cx="84564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% uv run https://brown-university-library.github.io/bdr-api-tools/calc_collection_size.py 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--collection-pid bdr:bwehb8b8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 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Collection: bdr:bwehb8b8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Title: Brown University Open Data Collection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Items found: 970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Items with size counted: 970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Total bytes: 266861380584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Human: 248.53 GB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closing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255" name="Google Shape;255;p40"/>
          <p:cNvSpPr txBox="1"/>
          <p:nvPr>
            <p:ph idx="2" type="subTitle"/>
          </p:nvPr>
        </p:nvSpPr>
        <p:spPr>
          <a:xfrm>
            <a:off x="457200" y="1219200"/>
            <a:ext cx="85326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uv</a:t>
            </a:r>
            <a:r>
              <a:rPr lang="en" sz="1620"/>
              <a:t>-Happiness for devs...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reliable packaging and venv via a single "pyproject.toml" specification-file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code-deploy auto-updates the venv</a:t>
            </a:r>
            <a:endParaRPr sz="162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uv</a:t>
            </a:r>
            <a:r>
              <a:rPr lang="en" sz="1620"/>
              <a:t>-Happiness for colleagues doing training, and end-users...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no setup/installation headaches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everyone can focus on learning about concepts and code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really nice, maintainable reference/documentation website</a:t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20"/>
              <a:t>( feel free to ping me with questions!   @birkin in code4lib slack   &lt;</a:t>
            </a:r>
            <a:r>
              <a:rPr i="1" lang="en" sz="1320" u="sng">
                <a:solidFill>
                  <a:schemeClr val="hlink"/>
                </a:solidFill>
                <a:hlinkClick r:id="rId3"/>
              </a:rPr>
              <a:t>https://github.com/birkin/code4lib_2026_uv_talk</a:t>
            </a:r>
            <a:r>
              <a:rPr i="1" lang="en" sz="1320"/>
              <a:t>&gt; )</a:t>
            </a:r>
            <a:endParaRPr i="1" sz="13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terms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04" name="Google Shape;104;p16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“python-package”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“virtual-environment”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 this talk...</a:t>
            </a:r>
            <a:endParaRPr sz="2600"/>
          </a:p>
        </p:txBody>
      </p:sp>
      <p:sp>
        <p:nvSpPr>
          <p:cNvPr id="110" name="Google Shape;110;p17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how our team _started_ using </a:t>
            </a:r>
            <a:r>
              <a:rPr b="1" i="1" lang="en"/>
              <a:t>uv</a:t>
            </a:r>
            <a:r>
              <a:rPr lang="en"/>
              <a:t> -- and how we _now_ use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i="1" lang="en"/>
              <a:t>uv</a:t>
            </a:r>
            <a:r>
              <a:rPr lang="en"/>
              <a:t> features for end-users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FIRST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uv joy for devs</a:t>
            </a:r>
            <a:endParaRPr sz="2600"/>
          </a:p>
        </p:txBody>
      </p:sp>
      <p:sp>
        <p:nvSpPr>
          <p:cNvPr id="116" name="Google Shape;116;p18"/>
          <p:cNvSpPr txBox="1"/>
          <p:nvPr>
            <p:ph idx="2" type="subTitle"/>
          </p:nvPr>
        </p:nvSpPr>
        <p:spPr>
          <a:xfrm>
            <a:off x="457200" y="2345700"/>
            <a:ext cx="7960500" cy="19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our uv start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22" name="Google Shape;122;p19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pip install pymarc</a:t>
            </a:r>
            <a:r>
              <a:rPr lang="en"/>
              <a:t>   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--&gt;   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pip install pymarc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pip install -r /path/to/requirements.txt</a:t>
            </a:r>
            <a:r>
              <a:rPr lang="en"/>
              <a:t>   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--&gt;  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pip install -r /path/to/requirements.txt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our current uv usage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28" name="Google Shape;128;p20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pyproject.toml  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not </a:t>
            </a:r>
            <a:r>
              <a:rPr b="1" i="1" lang="en"/>
              <a:t>uv</a:t>
            </a:r>
            <a:r>
              <a:rPr lang="en"/>
              <a:t>-specific -- an official python specification (PEP-621)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partial contents of a pyproject.toml file with two lines highlighted." id="134" name="Google Shape;134;p21" title="pyproject_toml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5" name="Google Shape;135;p21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pyproject.toml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ws a partial github listing of files, with `run_tests.py` highlighted." id="140" name="Google Shape;140;p22" title="run_tests.png"/>
          <p:cNvPicPr preferRelativeResize="0"/>
          <p:nvPr/>
        </p:nvPicPr>
        <p:blipFill rotWithShape="1">
          <a:blip r:embed="rId3">
            <a:alphaModFix/>
          </a:blip>
          <a:srcRect b="12924" l="0" r="0" t="12924"/>
          <a:stretch/>
        </p:blipFill>
        <p:spPr>
          <a:xfrm>
            <a:off x="2454874" y="228600"/>
            <a:ext cx="6536724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41" name="Google Shape;141;p22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run_tests</a:t>
            </a:r>
            <a:endParaRPr sz="2600"/>
          </a:p>
        </p:txBody>
      </p:sp>
      <p:sp>
        <p:nvSpPr>
          <p:cNvPr id="142" name="Google Shape;142;p22"/>
          <p:cNvSpPr txBox="1"/>
          <p:nvPr>
            <p:ph idx="2" type="subTitle"/>
          </p:nvPr>
        </p:nvSpPr>
        <p:spPr>
          <a:xfrm>
            <a:off x="457200" y="1219200"/>
            <a:ext cx="7960500" cy="14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